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99" r:id="rId3"/>
    <p:sldId id="257" r:id="rId4"/>
    <p:sldId id="274" r:id="rId5"/>
    <p:sldId id="258" r:id="rId6"/>
    <p:sldId id="275" r:id="rId7"/>
    <p:sldId id="300" r:id="rId8"/>
    <p:sldId id="259" r:id="rId9"/>
    <p:sldId id="276" r:id="rId10"/>
    <p:sldId id="260" r:id="rId11"/>
    <p:sldId id="277" r:id="rId12"/>
    <p:sldId id="261" r:id="rId13"/>
    <p:sldId id="278" r:id="rId14"/>
    <p:sldId id="279" r:id="rId15"/>
    <p:sldId id="280" r:id="rId16"/>
    <p:sldId id="262" r:id="rId17"/>
    <p:sldId id="281" r:id="rId18"/>
    <p:sldId id="263" r:id="rId19"/>
    <p:sldId id="282" r:id="rId20"/>
    <p:sldId id="264" r:id="rId21"/>
    <p:sldId id="283" r:id="rId22"/>
    <p:sldId id="265" r:id="rId23"/>
    <p:sldId id="284" r:id="rId24"/>
    <p:sldId id="285" r:id="rId25"/>
    <p:sldId id="267" r:id="rId26"/>
    <p:sldId id="286" r:id="rId27"/>
    <p:sldId id="268" r:id="rId28"/>
    <p:sldId id="287" r:id="rId29"/>
    <p:sldId id="270" r:id="rId30"/>
    <p:sldId id="288" r:id="rId31"/>
    <p:sldId id="271" r:id="rId32"/>
    <p:sldId id="289" r:id="rId33"/>
    <p:sldId id="273" r:id="rId34"/>
    <p:sldId id="290" r:id="rId35"/>
    <p:sldId id="301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2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30647C-5007-4076-B55B-0555753F2642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2A878EA-5A94-4CF9-A78C-AAA09490F41C}">
      <dgm:prSet phldrT="[Text]"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уклањање нечистоћа са косе и власишта </a:t>
          </a:r>
          <a:endParaRPr lang="en-US" dirty="0"/>
        </a:p>
      </dgm:t>
    </dgm:pt>
    <dgm:pt modelId="{F41877EF-3F38-4111-85DC-DE9F721ACAFE}" type="parTrans" cxnId="{902490C1-4004-48D7-B035-C2808E9C86F2}">
      <dgm:prSet/>
      <dgm:spPr/>
      <dgm:t>
        <a:bodyPr/>
        <a:lstStyle/>
        <a:p>
          <a:endParaRPr lang="en-US"/>
        </a:p>
      </dgm:t>
    </dgm:pt>
    <dgm:pt modelId="{8F919528-4D0E-490C-9129-9176CC04DA89}" type="sibTrans" cxnId="{902490C1-4004-48D7-B035-C2808E9C86F2}">
      <dgm:prSet/>
      <dgm:spPr/>
      <dgm:t>
        <a:bodyPr/>
        <a:lstStyle/>
        <a:p>
          <a:endParaRPr lang="en-US"/>
        </a:p>
      </dgm:t>
    </dgm:pt>
    <dgm:pt modelId="{2A7C1293-B88A-4F26-A813-26655E1469D0}">
      <dgm:prSet phldrT="[Text]"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повољно делују на длаку и кожу главе </a:t>
          </a:r>
          <a:endParaRPr lang="en-US" dirty="0"/>
        </a:p>
      </dgm:t>
    </dgm:pt>
    <dgm:pt modelId="{BC2738FE-02EF-4F37-8CAA-30BC6B4DB514}" type="parTrans" cxnId="{E79CC5B1-34A3-4B3C-B8BA-3F520EF7A74C}">
      <dgm:prSet/>
      <dgm:spPr/>
      <dgm:t>
        <a:bodyPr/>
        <a:lstStyle/>
        <a:p>
          <a:endParaRPr lang="en-US"/>
        </a:p>
      </dgm:t>
    </dgm:pt>
    <dgm:pt modelId="{D46CFACF-BA77-4932-BB33-2CF64139A79B}" type="sibTrans" cxnId="{E79CC5B1-34A3-4B3C-B8BA-3F520EF7A74C}">
      <dgm:prSet/>
      <dgm:spPr/>
      <dgm:t>
        <a:bodyPr/>
        <a:lstStyle/>
        <a:p>
          <a:endParaRPr lang="en-US"/>
        </a:p>
      </dgm:t>
    </dgm:pt>
    <dgm:pt modelId="{4E0C5439-A43E-4BF6-B904-8D2356373071}">
      <dgm:prSet phldrT="[Text]"/>
      <dgm:spPr/>
      <dgm:t>
        <a:bodyPr/>
        <a:lstStyle/>
        <a:p>
          <a:r>
            <a:rPr lang="sr-Cyrl-R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коси даје неговани изглед </a:t>
          </a:r>
          <a:endParaRPr lang="en-US" dirty="0">
            <a:solidFill>
              <a:schemeClr val="bg1"/>
            </a:solidFill>
          </a:endParaRPr>
        </a:p>
      </dgm:t>
    </dgm:pt>
    <dgm:pt modelId="{6EB8B86A-A434-4F69-A814-DB0403F762B9}" type="parTrans" cxnId="{8FEAFB43-D807-4807-A46E-914F520ADE78}">
      <dgm:prSet/>
      <dgm:spPr/>
      <dgm:t>
        <a:bodyPr/>
        <a:lstStyle/>
        <a:p>
          <a:endParaRPr lang="en-US"/>
        </a:p>
      </dgm:t>
    </dgm:pt>
    <dgm:pt modelId="{CDA64F0A-5184-4B12-BFD7-259D777FC1BD}" type="sibTrans" cxnId="{8FEAFB43-D807-4807-A46E-914F520ADE78}">
      <dgm:prSet/>
      <dgm:spPr/>
      <dgm:t>
        <a:bodyPr/>
        <a:lstStyle/>
        <a:p>
          <a:endParaRPr lang="en-US"/>
        </a:p>
      </dgm:t>
    </dgm:pt>
    <dgm:pt modelId="{F6203934-E01E-4E26-BC61-086949901D18}">
      <dgm:prSet/>
      <dgm:spPr/>
      <dgm:t>
        <a:bodyPr/>
        <a:lstStyle/>
        <a:p>
          <a:r>
            <a:rPr lang="sr-Cyrl-R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спречава или смањује оштећење косе под утицајем спољашњих и унутрашњих фактора</a:t>
          </a:r>
        </a:p>
      </dgm:t>
    </dgm:pt>
    <dgm:pt modelId="{AC6F7727-A68B-4775-AC0B-E487103825C7}" type="parTrans" cxnId="{0FE9BE3D-00EC-46C5-AE3A-508D359042C9}">
      <dgm:prSet/>
      <dgm:spPr/>
      <dgm:t>
        <a:bodyPr/>
        <a:lstStyle/>
        <a:p>
          <a:endParaRPr lang="en-US"/>
        </a:p>
      </dgm:t>
    </dgm:pt>
    <dgm:pt modelId="{D83BFD2E-AC24-448E-8D14-6DA974755579}" type="sibTrans" cxnId="{0FE9BE3D-00EC-46C5-AE3A-508D359042C9}">
      <dgm:prSet/>
      <dgm:spPr/>
      <dgm:t>
        <a:bodyPr/>
        <a:lstStyle/>
        <a:p>
          <a:endParaRPr lang="en-US"/>
        </a:p>
      </dgm:t>
    </dgm:pt>
    <dgm:pt modelId="{6D9A07A0-F9EE-4ADA-9CBF-AEC8E2E20CF5}" type="pres">
      <dgm:prSet presAssocID="{6830647C-5007-4076-B55B-0555753F26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AD2D60-1CD4-4FE8-8B0C-6C707FCEA493}" type="pres">
      <dgm:prSet presAssocID="{A2A878EA-5A94-4CF9-A78C-AAA09490F41C}" presName="parentLin" presStyleCnt="0"/>
      <dgm:spPr/>
    </dgm:pt>
    <dgm:pt modelId="{94A0F4D2-EA8F-4D74-AA22-B4654A9C5D76}" type="pres">
      <dgm:prSet presAssocID="{A2A878EA-5A94-4CF9-A78C-AAA09490F41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1AA7AA0-074D-4221-B819-8009E45010FE}" type="pres">
      <dgm:prSet presAssocID="{A2A878EA-5A94-4CF9-A78C-AAA09490F41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400E2F-E15B-4887-B67A-D470FFB9698B}" type="pres">
      <dgm:prSet presAssocID="{A2A878EA-5A94-4CF9-A78C-AAA09490F41C}" presName="negativeSpace" presStyleCnt="0"/>
      <dgm:spPr/>
    </dgm:pt>
    <dgm:pt modelId="{7BE81084-B150-4A08-B544-21ABFFFF648C}" type="pres">
      <dgm:prSet presAssocID="{A2A878EA-5A94-4CF9-A78C-AAA09490F41C}" presName="childText" presStyleLbl="conFgAcc1" presStyleIdx="0" presStyleCnt="4">
        <dgm:presLayoutVars>
          <dgm:bulletEnabled val="1"/>
        </dgm:presLayoutVars>
      </dgm:prSet>
      <dgm:spPr/>
    </dgm:pt>
    <dgm:pt modelId="{9BEF621C-8E5E-4B39-BACD-DF0153120D51}" type="pres">
      <dgm:prSet presAssocID="{8F919528-4D0E-490C-9129-9176CC04DA89}" presName="spaceBetweenRectangles" presStyleCnt="0"/>
      <dgm:spPr/>
    </dgm:pt>
    <dgm:pt modelId="{5A1051A5-E798-4E65-A26E-737E6AEBD81C}" type="pres">
      <dgm:prSet presAssocID="{2A7C1293-B88A-4F26-A813-26655E1469D0}" presName="parentLin" presStyleCnt="0"/>
      <dgm:spPr/>
    </dgm:pt>
    <dgm:pt modelId="{5E4371AA-7332-42C0-A5CB-33ED9B50B2DB}" type="pres">
      <dgm:prSet presAssocID="{2A7C1293-B88A-4F26-A813-26655E1469D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D65BCCE2-8C1C-406F-BD53-BDBD5FEB2D41}" type="pres">
      <dgm:prSet presAssocID="{2A7C1293-B88A-4F26-A813-26655E1469D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F40DE-18D9-498F-B876-039741A5A1D0}" type="pres">
      <dgm:prSet presAssocID="{2A7C1293-B88A-4F26-A813-26655E1469D0}" presName="negativeSpace" presStyleCnt="0"/>
      <dgm:spPr/>
    </dgm:pt>
    <dgm:pt modelId="{B1E41CB5-EEDE-4564-AFAE-4A1ED46CE632}" type="pres">
      <dgm:prSet presAssocID="{2A7C1293-B88A-4F26-A813-26655E1469D0}" presName="childText" presStyleLbl="conFgAcc1" presStyleIdx="1" presStyleCnt="4">
        <dgm:presLayoutVars>
          <dgm:bulletEnabled val="1"/>
        </dgm:presLayoutVars>
      </dgm:prSet>
      <dgm:spPr/>
    </dgm:pt>
    <dgm:pt modelId="{C3B4AD41-69C7-4ED9-8A1A-21B4942CA955}" type="pres">
      <dgm:prSet presAssocID="{D46CFACF-BA77-4932-BB33-2CF64139A79B}" presName="spaceBetweenRectangles" presStyleCnt="0"/>
      <dgm:spPr/>
    </dgm:pt>
    <dgm:pt modelId="{88909365-BD5B-42C6-AFCF-59AD25033328}" type="pres">
      <dgm:prSet presAssocID="{4E0C5439-A43E-4BF6-B904-8D2356373071}" presName="parentLin" presStyleCnt="0"/>
      <dgm:spPr/>
    </dgm:pt>
    <dgm:pt modelId="{02EBFAF0-63B8-4401-AC2A-B9627978D5A5}" type="pres">
      <dgm:prSet presAssocID="{4E0C5439-A43E-4BF6-B904-8D235637307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523375FD-31B0-4CE2-B3E9-4D0F976A872C}" type="pres">
      <dgm:prSet presAssocID="{4E0C5439-A43E-4BF6-B904-8D235637307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B54C74-BA21-4AD1-939C-E5B8D9ADA1D0}" type="pres">
      <dgm:prSet presAssocID="{4E0C5439-A43E-4BF6-B904-8D2356373071}" presName="negativeSpace" presStyleCnt="0"/>
      <dgm:spPr/>
    </dgm:pt>
    <dgm:pt modelId="{02DB9039-C203-4225-827C-24AA3A78CEFC}" type="pres">
      <dgm:prSet presAssocID="{4E0C5439-A43E-4BF6-B904-8D2356373071}" presName="childText" presStyleLbl="conFgAcc1" presStyleIdx="2" presStyleCnt="4">
        <dgm:presLayoutVars>
          <dgm:bulletEnabled val="1"/>
        </dgm:presLayoutVars>
      </dgm:prSet>
      <dgm:spPr/>
    </dgm:pt>
    <dgm:pt modelId="{97CA6B23-CE3A-4EB7-8168-A9BA4F8813C0}" type="pres">
      <dgm:prSet presAssocID="{CDA64F0A-5184-4B12-BFD7-259D777FC1BD}" presName="spaceBetweenRectangles" presStyleCnt="0"/>
      <dgm:spPr/>
    </dgm:pt>
    <dgm:pt modelId="{0B1F0279-CE72-4363-9EF2-78EB7B29DD5D}" type="pres">
      <dgm:prSet presAssocID="{F6203934-E01E-4E26-BC61-086949901D18}" presName="parentLin" presStyleCnt="0"/>
      <dgm:spPr/>
    </dgm:pt>
    <dgm:pt modelId="{9DDF404E-81D0-44C1-9D9D-F331D40BEAE0}" type="pres">
      <dgm:prSet presAssocID="{F6203934-E01E-4E26-BC61-086949901D18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AC45E8E2-D083-4FBE-8624-D24BE6D7A309}" type="pres">
      <dgm:prSet presAssocID="{F6203934-E01E-4E26-BC61-086949901D1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4DF2F9-0D88-4704-804A-47D43DB80F1D}" type="pres">
      <dgm:prSet presAssocID="{F6203934-E01E-4E26-BC61-086949901D18}" presName="negativeSpace" presStyleCnt="0"/>
      <dgm:spPr/>
    </dgm:pt>
    <dgm:pt modelId="{288C5E08-EF9A-4C0C-B48C-0A1FB94DB5C7}" type="pres">
      <dgm:prSet presAssocID="{F6203934-E01E-4E26-BC61-086949901D1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79CC5B1-34A3-4B3C-B8BA-3F520EF7A74C}" srcId="{6830647C-5007-4076-B55B-0555753F2642}" destId="{2A7C1293-B88A-4F26-A813-26655E1469D0}" srcOrd="1" destOrd="0" parTransId="{BC2738FE-02EF-4F37-8CAA-30BC6B4DB514}" sibTransId="{D46CFACF-BA77-4932-BB33-2CF64139A79B}"/>
    <dgm:cxn modelId="{7854DE5C-8893-4F9B-8B9F-1C07B6C2A9C4}" type="presOf" srcId="{6830647C-5007-4076-B55B-0555753F2642}" destId="{6D9A07A0-F9EE-4ADA-9CBF-AEC8E2E20CF5}" srcOrd="0" destOrd="0" presId="urn:microsoft.com/office/officeart/2005/8/layout/list1"/>
    <dgm:cxn modelId="{8FEAFB43-D807-4807-A46E-914F520ADE78}" srcId="{6830647C-5007-4076-B55B-0555753F2642}" destId="{4E0C5439-A43E-4BF6-B904-8D2356373071}" srcOrd="2" destOrd="0" parTransId="{6EB8B86A-A434-4F69-A814-DB0403F762B9}" sibTransId="{CDA64F0A-5184-4B12-BFD7-259D777FC1BD}"/>
    <dgm:cxn modelId="{896016DF-7C96-4076-BDA9-B09B26BA804F}" type="presOf" srcId="{F6203934-E01E-4E26-BC61-086949901D18}" destId="{9DDF404E-81D0-44C1-9D9D-F331D40BEAE0}" srcOrd="0" destOrd="0" presId="urn:microsoft.com/office/officeart/2005/8/layout/list1"/>
    <dgm:cxn modelId="{085BA958-B495-4004-97ED-E8B17FA0DDC8}" type="presOf" srcId="{2A7C1293-B88A-4F26-A813-26655E1469D0}" destId="{D65BCCE2-8C1C-406F-BD53-BDBD5FEB2D41}" srcOrd="1" destOrd="0" presId="urn:microsoft.com/office/officeart/2005/8/layout/list1"/>
    <dgm:cxn modelId="{78EE8547-CE78-4D9A-A672-27F767CD5CDE}" type="presOf" srcId="{4E0C5439-A43E-4BF6-B904-8D2356373071}" destId="{02EBFAF0-63B8-4401-AC2A-B9627978D5A5}" srcOrd="0" destOrd="0" presId="urn:microsoft.com/office/officeart/2005/8/layout/list1"/>
    <dgm:cxn modelId="{7E91BBA9-D156-4FC1-9623-685331E14E3B}" type="presOf" srcId="{4E0C5439-A43E-4BF6-B904-8D2356373071}" destId="{523375FD-31B0-4CE2-B3E9-4D0F976A872C}" srcOrd="1" destOrd="0" presId="urn:microsoft.com/office/officeart/2005/8/layout/list1"/>
    <dgm:cxn modelId="{31D92277-ABE5-4432-B716-6FEC75B6D4E9}" type="presOf" srcId="{F6203934-E01E-4E26-BC61-086949901D18}" destId="{AC45E8E2-D083-4FBE-8624-D24BE6D7A309}" srcOrd="1" destOrd="0" presId="urn:microsoft.com/office/officeart/2005/8/layout/list1"/>
    <dgm:cxn modelId="{7822E17B-75D9-4835-962A-FF921FD4AFFD}" type="presOf" srcId="{A2A878EA-5A94-4CF9-A78C-AAA09490F41C}" destId="{94A0F4D2-EA8F-4D74-AA22-B4654A9C5D76}" srcOrd="0" destOrd="0" presId="urn:microsoft.com/office/officeart/2005/8/layout/list1"/>
    <dgm:cxn modelId="{3120110E-06C2-4FDC-859D-D273DF807516}" type="presOf" srcId="{A2A878EA-5A94-4CF9-A78C-AAA09490F41C}" destId="{91AA7AA0-074D-4221-B819-8009E45010FE}" srcOrd="1" destOrd="0" presId="urn:microsoft.com/office/officeart/2005/8/layout/list1"/>
    <dgm:cxn modelId="{4B82F073-B151-465D-8299-83F3366EFF63}" type="presOf" srcId="{2A7C1293-B88A-4F26-A813-26655E1469D0}" destId="{5E4371AA-7332-42C0-A5CB-33ED9B50B2DB}" srcOrd="0" destOrd="0" presId="urn:microsoft.com/office/officeart/2005/8/layout/list1"/>
    <dgm:cxn modelId="{902490C1-4004-48D7-B035-C2808E9C86F2}" srcId="{6830647C-5007-4076-B55B-0555753F2642}" destId="{A2A878EA-5A94-4CF9-A78C-AAA09490F41C}" srcOrd="0" destOrd="0" parTransId="{F41877EF-3F38-4111-85DC-DE9F721ACAFE}" sibTransId="{8F919528-4D0E-490C-9129-9176CC04DA89}"/>
    <dgm:cxn modelId="{0FE9BE3D-00EC-46C5-AE3A-508D359042C9}" srcId="{6830647C-5007-4076-B55B-0555753F2642}" destId="{F6203934-E01E-4E26-BC61-086949901D18}" srcOrd="3" destOrd="0" parTransId="{AC6F7727-A68B-4775-AC0B-E487103825C7}" sibTransId="{D83BFD2E-AC24-448E-8D14-6DA974755579}"/>
    <dgm:cxn modelId="{A84CFAD1-EFDD-4AFC-9C53-6CA8E43D10B0}" type="presParOf" srcId="{6D9A07A0-F9EE-4ADA-9CBF-AEC8E2E20CF5}" destId="{EBAD2D60-1CD4-4FE8-8B0C-6C707FCEA493}" srcOrd="0" destOrd="0" presId="urn:microsoft.com/office/officeart/2005/8/layout/list1"/>
    <dgm:cxn modelId="{C3B339BB-9280-4C07-A236-446797D6F7EE}" type="presParOf" srcId="{EBAD2D60-1CD4-4FE8-8B0C-6C707FCEA493}" destId="{94A0F4D2-EA8F-4D74-AA22-B4654A9C5D76}" srcOrd="0" destOrd="0" presId="urn:microsoft.com/office/officeart/2005/8/layout/list1"/>
    <dgm:cxn modelId="{BD666EF8-F406-4C37-B4E8-EAF7D507BA14}" type="presParOf" srcId="{EBAD2D60-1CD4-4FE8-8B0C-6C707FCEA493}" destId="{91AA7AA0-074D-4221-B819-8009E45010FE}" srcOrd="1" destOrd="0" presId="urn:microsoft.com/office/officeart/2005/8/layout/list1"/>
    <dgm:cxn modelId="{720C2189-F869-42F0-9227-86EE63D2DD79}" type="presParOf" srcId="{6D9A07A0-F9EE-4ADA-9CBF-AEC8E2E20CF5}" destId="{19400E2F-E15B-4887-B67A-D470FFB9698B}" srcOrd="1" destOrd="0" presId="urn:microsoft.com/office/officeart/2005/8/layout/list1"/>
    <dgm:cxn modelId="{37C72DAA-4AD0-4510-A8A3-9C99BDBD57A1}" type="presParOf" srcId="{6D9A07A0-F9EE-4ADA-9CBF-AEC8E2E20CF5}" destId="{7BE81084-B150-4A08-B544-21ABFFFF648C}" srcOrd="2" destOrd="0" presId="urn:microsoft.com/office/officeart/2005/8/layout/list1"/>
    <dgm:cxn modelId="{565BFFFB-13C1-400B-AABC-90F44BD7F405}" type="presParOf" srcId="{6D9A07A0-F9EE-4ADA-9CBF-AEC8E2E20CF5}" destId="{9BEF621C-8E5E-4B39-BACD-DF0153120D51}" srcOrd="3" destOrd="0" presId="urn:microsoft.com/office/officeart/2005/8/layout/list1"/>
    <dgm:cxn modelId="{A47F5FAD-B912-490D-A347-D854BFB34EC3}" type="presParOf" srcId="{6D9A07A0-F9EE-4ADA-9CBF-AEC8E2E20CF5}" destId="{5A1051A5-E798-4E65-A26E-737E6AEBD81C}" srcOrd="4" destOrd="0" presId="urn:microsoft.com/office/officeart/2005/8/layout/list1"/>
    <dgm:cxn modelId="{4620007D-D8DC-451A-B305-4E3FDCDF2307}" type="presParOf" srcId="{5A1051A5-E798-4E65-A26E-737E6AEBD81C}" destId="{5E4371AA-7332-42C0-A5CB-33ED9B50B2DB}" srcOrd="0" destOrd="0" presId="urn:microsoft.com/office/officeart/2005/8/layout/list1"/>
    <dgm:cxn modelId="{7CBA76A1-D9B7-4587-A414-5B050BC8F4FC}" type="presParOf" srcId="{5A1051A5-E798-4E65-A26E-737E6AEBD81C}" destId="{D65BCCE2-8C1C-406F-BD53-BDBD5FEB2D41}" srcOrd="1" destOrd="0" presId="urn:microsoft.com/office/officeart/2005/8/layout/list1"/>
    <dgm:cxn modelId="{1D4A7F23-6AEC-48C8-A3CD-9F8F5EF05E18}" type="presParOf" srcId="{6D9A07A0-F9EE-4ADA-9CBF-AEC8E2E20CF5}" destId="{FBEF40DE-18D9-498F-B876-039741A5A1D0}" srcOrd="5" destOrd="0" presId="urn:microsoft.com/office/officeart/2005/8/layout/list1"/>
    <dgm:cxn modelId="{C492BCF1-8C7B-4D49-A82F-332A47472B29}" type="presParOf" srcId="{6D9A07A0-F9EE-4ADA-9CBF-AEC8E2E20CF5}" destId="{B1E41CB5-EEDE-4564-AFAE-4A1ED46CE632}" srcOrd="6" destOrd="0" presId="urn:microsoft.com/office/officeart/2005/8/layout/list1"/>
    <dgm:cxn modelId="{28A066A9-61D3-420D-9866-BB60246E045F}" type="presParOf" srcId="{6D9A07A0-F9EE-4ADA-9CBF-AEC8E2E20CF5}" destId="{C3B4AD41-69C7-4ED9-8A1A-21B4942CA955}" srcOrd="7" destOrd="0" presId="urn:microsoft.com/office/officeart/2005/8/layout/list1"/>
    <dgm:cxn modelId="{B846799D-AAD6-4A5B-9682-914A2FC2F9E8}" type="presParOf" srcId="{6D9A07A0-F9EE-4ADA-9CBF-AEC8E2E20CF5}" destId="{88909365-BD5B-42C6-AFCF-59AD25033328}" srcOrd="8" destOrd="0" presId="urn:microsoft.com/office/officeart/2005/8/layout/list1"/>
    <dgm:cxn modelId="{3700A422-71D9-4990-AC86-D3987D50FF46}" type="presParOf" srcId="{88909365-BD5B-42C6-AFCF-59AD25033328}" destId="{02EBFAF0-63B8-4401-AC2A-B9627978D5A5}" srcOrd="0" destOrd="0" presId="urn:microsoft.com/office/officeart/2005/8/layout/list1"/>
    <dgm:cxn modelId="{63846305-754C-4E9F-A526-C3123155A408}" type="presParOf" srcId="{88909365-BD5B-42C6-AFCF-59AD25033328}" destId="{523375FD-31B0-4CE2-B3E9-4D0F976A872C}" srcOrd="1" destOrd="0" presId="urn:microsoft.com/office/officeart/2005/8/layout/list1"/>
    <dgm:cxn modelId="{72AB4C01-8D7A-4329-A21D-099907AEE689}" type="presParOf" srcId="{6D9A07A0-F9EE-4ADA-9CBF-AEC8E2E20CF5}" destId="{B5B54C74-BA21-4AD1-939C-E5B8D9ADA1D0}" srcOrd="9" destOrd="0" presId="urn:microsoft.com/office/officeart/2005/8/layout/list1"/>
    <dgm:cxn modelId="{F8BD2567-33F8-43DE-94F4-AA0A6B25FE2B}" type="presParOf" srcId="{6D9A07A0-F9EE-4ADA-9CBF-AEC8E2E20CF5}" destId="{02DB9039-C203-4225-827C-24AA3A78CEFC}" srcOrd="10" destOrd="0" presId="urn:microsoft.com/office/officeart/2005/8/layout/list1"/>
    <dgm:cxn modelId="{A47F75DC-EE3C-4733-A572-ACD4CB0DE2B6}" type="presParOf" srcId="{6D9A07A0-F9EE-4ADA-9CBF-AEC8E2E20CF5}" destId="{97CA6B23-CE3A-4EB7-8168-A9BA4F8813C0}" srcOrd="11" destOrd="0" presId="urn:microsoft.com/office/officeart/2005/8/layout/list1"/>
    <dgm:cxn modelId="{56607FD6-296F-48DB-92E0-5D644D14801B}" type="presParOf" srcId="{6D9A07A0-F9EE-4ADA-9CBF-AEC8E2E20CF5}" destId="{0B1F0279-CE72-4363-9EF2-78EB7B29DD5D}" srcOrd="12" destOrd="0" presId="urn:microsoft.com/office/officeart/2005/8/layout/list1"/>
    <dgm:cxn modelId="{DAE22E2E-BC1F-4CA7-89F8-C5F4388DF54A}" type="presParOf" srcId="{0B1F0279-CE72-4363-9EF2-78EB7B29DD5D}" destId="{9DDF404E-81D0-44C1-9D9D-F331D40BEAE0}" srcOrd="0" destOrd="0" presId="urn:microsoft.com/office/officeart/2005/8/layout/list1"/>
    <dgm:cxn modelId="{79F4DBBD-F602-410E-9AF8-9126BF4744F0}" type="presParOf" srcId="{0B1F0279-CE72-4363-9EF2-78EB7B29DD5D}" destId="{AC45E8E2-D083-4FBE-8624-D24BE6D7A309}" srcOrd="1" destOrd="0" presId="urn:microsoft.com/office/officeart/2005/8/layout/list1"/>
    <dgm:cxn modelId="{C7E3C0A8-1F32-4C47-8834-5737DD2DA375}" type="presParOf" srcId="{6D9A07A0-F9EE-4ADA-9CBF-AEC8E2E20CF5}" destId="{3A4DF2F9-0D88-4704-804A-47D43DB80F1D}" srcOrd="13" destOrd="0" presId="urn:microsoft.com/office/officeart/2005/8/layout/list1"/>
    <dgm:cxn modelId="{471D75C9-79F1-46EE-84ED-561889F22C6D}" type="presParOf" srcId="{6D9A07A0-F9EE-4ADA-9CBF-AEC8E2E20CF5}" destId="{288C5E08-EF9A-4C0C-B48C-0A1FB94DB5C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AEA80D-EF8E-4C1D-9606-0E954FFF2591}" type="doc">
      <dgm:prSet loTypeId="urn:microsoft.com/office/officeart/2005/8/layout/cycle8" loCatId="cycle" qsTypeId="urn:microsoft.com/office/officeart/2005/8/quickstyle/simple1" qsCatId="simple" csTypeId="urn:microsoft.com/office/officeart/2005/8/colors/accent3_2" csCatId="accent3" phldr="1"/>
      <dgm:spPr/>
    </dgm:pt>
    <dgm:pt modelId="{03F81F1A-700F-4618-87F1-87F96463E432}">
      <dgm:prSet phldrT="[Text]"/>
      <dgm:spPr/>
      <dgm:t>
        <a:bodyPr/>
        <a:lstStyle/>
        <a:p>
          <a:r>
            <a:rPr lang="sr-Cyrl-RS" dirty="0" smtClean="0"/>
            <a:t>Средства за прање</a:t>
          </a:r>
          <a:endParaRPr lang="en-US" dirty="0"/>
        </a:p>
      </dgm:t>
    </dgm:pt>
    <dgm:pt modelId="{66B29A7A-F929-4DE8-BF35-9736333B856B}" type="parTrans" cxnId="{513A224E-3A8D-4B89-B11A-268E01C98277}">
      <dgm:prSet/>
      <dgm:spPr/>
      <dgm:t>
        <a:bodyPr/>
        <a:lstStyle/>
        <a:p>
          <a:endParaRPr lang="en-US"/>
        </a:p>
      </dgm:t>
    </dgm:pt>
    <dgm:pt modelId="{D0BC0E9B-64CD-4BF2-B226-737EBBC256C1}" type="sibTrans" cxnId="{513A224E-3A8D-4B89-B11A-268E01C98277}">
      <dgm:prSet/>
      <dgm:spPr/>
      <dgm:t>
        <a:bodyPr/>
        <a:lstStyle/>
        <a:p>
          <a:endParaRPr lang="en-US"/>
        </a:p>
      </dgm:t>
    </dgm:pt>
    <dgm:pt modelId="{AF1A78A8-258F-4516-98D6-FE31AE3DFF7B}">
      <dgm:prSet phldrT="[Text]"/>
      <dgm:spPr/>
      <dgm:t>
        <a:bodyPr/>
        <a:lstStyle/>
        <a:p>
          <a:r>
            <a:rPr lang="sr-Cyrl-RS" dirty="0" smtClean="0"/>
            <a:t>Адитиви (изглед, стабилност, ефекат)</a:t>
          </a:r>
          <a:endParaRPr lang="en-US" dirty="0"/>
        </a:p>
      </dgm:t>
    </dgm:pt>
    <dgm:pt modelId="{912530F1-4C26-46FB-843C-60768F12977A}" type="parTrans" cxnId="{C54A8221-7804-40EE-A0DC-CC0EB104E46E}">
      <dgm:prSet/>
      <dgm:spPr/>
      <dgm:t>
        <a:bodyPr/>
        <a:lstStyle/>
        <a:p>
          <a:endParaRPr lang="en-US"/>
        </a:p>
      </dgm:t>
    </dgm:pt>
    <dgm:pt modelId="{DBC2DFC1-D227-44CF-B84F-01F107C19140}" type="sibTrans" cxnId="{C54A8221-7804-40EE-A0DC-CC0EB104E46E}">
      <dgm:prSet/>
      <dgm:spPr/>
      <dgm:t>
        <a:bodyPr/>
        <a:lstStyle/>
        <a:p>
          <a:endParaRPr lang="en-US"/>
        </a:p>
      </dgm:t>
    </dgm:pt>
    <dgm:pt modelId="{D2BD8EBE-6017-4A49-8630-F8CD9E61FFB6}" type="pres">
      <dgm:prSet presAssocID="{B7AEA80D-EF8E-4C1D-9606-0E954FFF2591}" presName="compositeShape" presStyleCnt="0">
        <dgm:presLayoutVars>
          <dgm:chMax val="7"/>
          <dgm:dir/>
          <dgm:resizeHandles val="exact"/>
        </dgm:presLayoutVars>
      </dgm:prSet>
      <dgm:spPr/>
    </dgm:pt>
    <dgm:pt modelId="{4155C135-48D5-4992-B9AD-ABB92763ACD6}" type="pres">
      <dgm:prSet presAssocID="{B7AEA80D-EF8E-4C1D-9606-0E954FFF2591}" presName="wedge1" presStyleLbl="node1" presStyleIdx="0" presStyleCnt="2"/>
      <dgm:spPr/>
      <dgm:t>
        <a:bodyPr/>
        <a:lstStyle/>
        <a:p>
          <a:endParaRPr lang="en-US"/>
        </a:p>
      </dgm:t>
    </dgm:pt>
    <dgm:pt modelId="{0305967F-4062-4B86-AC98-A2A5DF378AA1}" type="pres">
      <dgm:prSet presAssocID="{B7AEA80D-EF8E-4C1D-9606-0E954FFF2591}" presName="dummy1a" presStyleCnt="0"/>
      <dgm:spPr/>
    </dgm:pt>
    <dgm:pt modelId="{2DC37DCF-49F9-451C-B35D-BE2C843FE5FF}" type="pres">
      <dgm:prSet presAssocID="{B7AEA80D-EF8E-4C1D-9606-0E954FFF2591}" presName="dummy1b" presStyleCnt="0"/>
      <dgm:spPr/>
    </dgm:pt>
    <dgm:pt modelId="{84C695A8-6352-4405-83CF-DEEE0A49B3A3}" type="pres">
      <dgm:prSet presAssocID="{B7AEA80D-EF8E-4C1D-9606-0E954FFF2591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19B7C-973B-490B-9A62-38BC1E6FF22A}" type="pres">
      <dgm:prSet presAssocID="{B7AEA80D-EF8E-4C1D-9606-0E954FFF2591}" presName="wedge2" presStyleLbl="node1" presStyleIdx="1" presStyleCnt="2"/>
      <dgm:spPr/>
      <dgm:t>
        <a:bodyPr/>
        <a:lstStyle/>
        <a:p>
          <a:endParaRPr lang="en-US"/>
        </a:p>
      </dgm:t>
    </dgm:pt>
    <dgm:pt modelId="{A69DED7C-22FE-4AA1-A77F-CF10693F0705}" type="pres">
      <dgm:prSet presAssocID="{B7AEA80D-EF8E-4C1D-9606-0E954FFF2591}" presName="dummy2a" presStyleCnt="0"/>
      <dgm:spPr/>
    </dgm:pt>
    <dgm:pt modelId="{BDFC26F1-D83B-4F32-B057-74CDE7874463}" type="pres">
      <dgm:prSet presAssocID="{B7AEA80D-EF8E-4C1D-9606-0E954FFF2591}" presName="dummy2b" presStyleCnt="0"/>
      <dgm:spPr/>
    </dgm:pt>
    <dgm:pt modelId="{9E421DE5-B3CB-4C8E-88E5-FDC472434C24}" type="pres">
      <dgm:prSet presAssocID="{B7AEA80D-EF8E-4C1D-9606-0E954FFF2591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B350D-6EE7-4812-82A9-F012484E2594}" type="pres">
      <dgm:prSet presAssocID="{D0BC0E9B-64CD-4BF2-B226-737EBBC256C1}" presName="arrowWedge1" presStyleLbl="fgSibTrans2D1" presStyleIdx="0" presStyleCnt="2"/>
      <dgm:spPr/>
    </dgm:pt>
    <dgm:pt modelId="{67E1029B-0B54-45CC-AD3E-2395100A3309}" type="pres">
      <dgm:prSet presAssocID="{DBC2DFC1-D227-44CF-B84F-01F107C19140}" presName="arrowWedge2" presStyleLbl="fgSibTrans2D1" presStyleIdx="1" presStyleCnt="2"/>
      <dgm:spPr/>
    </dgm:pt>
  </dgm:ptLst>
  <dgm:cxnLst>
    <dgm:cxn modelId="{B9CF227D-8E66-4F8C-82CE-C094775152B6}" type="presOf" srcId="{03F81F1A-700F-4618-87F1-87F96463E432}" destId="{84C695A8-6352-4405-83CF-DEEE0A49B3A3}" srcOrd="1" destOrd="0" presId="urn:microsoft.com/office/officeart/2005/8/layout/cycle8"/>
    <dgm:cxn modelId="{87034806-F6A2-4B26-8811-A0B12E9B7DEB}" type="presOf" srcId="{AF1A78A8-258F-4516-98D6-FE31AE3DFF7B}" destId="{9E421DE5-B3CB-4C8E-88E5-FDC472434C24}" srcOrd="1" destOrd="0" presId="urn:microsoft.com/office/officeart/2005/8/layout/cycle8"/>
    <dgm:cxn modelId="{12002596-88E5-4797-B231-6279C929FC29}" type="presOf" srcId="{03F81F1A-700F-4618-87F1-87F96463E432}" destId="{4155C135-48D5-4992-B9AD-ABB92763ACD6}" srcOrd="0" destOrd="0" presId="urn:microsoft.com/office/officeart/2005/8/layout/cycle8"/>
    <dgm:cxn modelId="{C54A8221-7804-40EE-A0DC-CC0EB104E46E}" srcId="{B7AEA80D-EF8E-4C1D-9606-0E954FFF2591}" destId="{AF1A78A8-258F-4516-98D6-FE31AE3DFF7B}" srcOrd="1" destOrd="0" parTransId="{912530F1-4C26-46FB-843C-60768F12977A}" sibTransId="{DBC2DFC1-D227-44CF-B84F-01F107C19140}"/>
    <dgm:cxn modelId="{513A224E-3A8D-4B89-B11A-268E01C98277}" srcId="{B7AEA80D-EF8E-4C1D-9606-0E954FFF2591}" destId="{03F81F1A-700F-4618-87F1-87F96463E432}" srcOrd="0" destOrd="0" parTransId="{66B29A7A-F929-4DE8-BF35-9736333B856B}" sibTransId="{D0BC0E9B-64CD-4BF2-B226-737EBBC256C1}"/>
    <dgm:cxn modelId="{6CDD55AA-F6A3-402D-A886-31E938FD2DD5}" type="presOf" srcId="{B7AEA80D-EF8E-4C1D-9606-0E954FFF2591}" destId="{D2BD8EBE-6017-4A49-8630-F8CD9E61FFB6}" srcOrd="0" destOrd="0" presId="urn:microsoft.com/office/officeart/2005/8/layout/cycle8"/>
    <dgm:cxn modelId="{D0FCA007-2CB5-4919-95E4-B4B99E332F56}" type="presOf" srcId="{AF1A78A8-258F-4516-98D6-FE31AE3DFF7B}" destId="{22419B7C-973B-490B-9A62-38BC1E6FF22A}" srcOrd="0" destOrd="0" presId="urn:microsoft.com/office/officeart/2005/8/layout/cycle8"/>
    <dgm:cxn modelId="{551B1DAA-1799-46B3-95F3-1264F320DBD1}" type="presParOf" srcId="{D2BD8EBE-6017-4A49-8630-F8CD9E61FFB6}" destId="{4155C135-48D5-4992-B9AD-ABB92763ACD6}" srcOrd="0" destOrd="0" presId="urn:microsoft.com/office/officeart/2005/8/layout/cycle8"/>
    <dgm:cxn modelId="{A292AAC9-9485-469B-A22A-2B87C1F45C60}" type="presParOf" srcId="{D2BD8EBE-6017-4A49-8630-F8CD9E61FFB6}" destId="{0305967F-4062-4B86-AC98-A2A5DF378AA1}" srcOrd="1" destOrd="0" presId="urn:microsoft.com/office/officeart/2005/8/layout/cycle8"/>
    <dgm:cxn modelId="{E3F5FC94-40A4-4655-AC68-0069E8F8D98A}" type="presParOf" srcId="{D2BD8EBE-6017-4A49-8630-F8CD9E61FFB6}" destId="{2DC37DCF-49F9-451C-B35D-BE2C843FE5FF}" srcOrd="2" destOrd="0" presId="urn:microsoft.com/office/officeart/2005/8/layout/cycle8"/>
    <dgm:cxn modelId="{71CB1D88-5A15-4D02-B3BA-2A53622D3064}" type="presParOf" srcId="{D2BD8EBE-6017-4A49-8630-F8CD9E61FFB6}" destId="{84C695A8-6352-4405-83CF-DEEE0A49B3A3}" srcOrd="3" destOrd="0" presId="urn:microsoft.com/office/officeart/2005/8/layout/cycle8"/>
    <dgm:cxn modelId="{87E05CD6-7F64-47FF-8B22-E0C813DD7657}" type="presParOf" srcId="{D2BD8EBE-6017-4A49-8630-F8CD9E61FFB6}" destId="{22419B7C-973B-490B-9A62-38BC1E6FF22A}" srcOrd="4" destOrd="0" presId="urn:microsoft.com/office/officeart/2005/8/layout/cycle8"/>
    <dgm:cxn modelId="{32D9BF4B-EDFF-4930-975E-6519CFCC2CFC}" type="presParOf" srcId="{D2BD8EBE-6017-4A49-8630-F8CD9E61FFB6}" destId="{A69DED7C-22FE-4AA1-A77F-CF10693F0705}" srcOrd="5" destOrd="0" presId="urn:microsoft.com/office/officeart/2005/8/layout/cycle8"/>
    <dgm:cxn modelId="{4C8F1113-54CF-40EB-BD36-A06AA2778006}" type="presParOf" srcId="{D2BD8EBE-6017-4A49-8630-F8CD9E61FFB6}" destId="{BDFC26F1-D83B-4F32-B057-74CDE7874463}" srcOrd="6" destOrd="0" presId="urn:microsoft.com/office/officeart/2005/8/layout/cycle8"/>
    <dgm:cxn modelId="{30B6D658-9EE9-4056-8D6C-C9622C2D7019}" type="presParOf" srcId="{D2BD8EBE-6017-4A49-8630-F8CD9E61FFB6}" destId="{9E421DE5-B3CB-4C8E-88E5-FDC472434C24}" srcOrd="7" destOrd="0" presId="urn:microsoft.com/office/officeart/2005/8/layout/cycle8"/>
    <dgm:cxn modelId="{C3765E00-8DE2-4BC6-840C-192FCA001AE2}" type="presParOf" srcId="{D2BD8EBE-6017-4A49-8630-F8CD9E61FFB6}" destId="{D48B350D-6EE7-4812-82A9-F012484E2594}" srcOrd="8" destOrd="0" presId="urn:microsoft.com/office/officeart/2005/8/layout/cycle8"/>
    <dgm:cxn modelId="{314B57B1-D1BC-491C-9D0D-6D5B310F3131}" type="presParOf" srcId="{D2BD8EBE-6017-4A49-8630-F8CD9E61FFB6}" destId="{67E1029B-0B54-45CC-AD3E-2395100A3309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E81084-B150-4A08-B544-21ABFFFF648C}">
      <dsp:nvSpPr>
        <dsp:cNvPr id="0" name=""/>
        <dsp:cNvSpPr/>
      </dsp:nvSpPr>
      <dsp:spPr>
        <a:xfrm>
          <a:off x="0" y="1053827"/>
          <a:ext cx="83529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A7AA0-074D-4221-B819-8009E45010FE}">
      <dsp:nvSpPr>
        <dsp:cNvPr id="0" name=""/>
        <dsp:cNvSpPr/>
      </dsp:nvSpPr>
      <dsp:spPr>
        <a:xfrm>
          <a:off x="417646" y="743867"/>
          <a:ext cx="5847049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 smtClean="0">
              <a:latin typeface="Times New Roman" pitchFamily="18" charset="0"/>
              <a:cs typeface="Times New Roman" pitchFamily="18" charset="0"/>
            </a:rPr>
            <a:t>уклањање нечистоћа са косе и власишта </a:t>
          </a:r>
          <a:endParaRPr lang="en-US" sz="2100" kern="1200" dirty="0"/>
        </a:p>
      </dsp:txBody>
      <dsp:txXfrm>
        <a:off x="417646" y="743867"/>
        <a:ext cx="5847049" cy="619920"/>
      </dsp:txXfrm>
    </dsp:sp>
    <dsp:sp modelId="{B1E41CB5-EEDE-4564-AFAE-4A1ED46CE632}">
      <dsp:nvSpPr>
        <dsp:cNvPr id="0" name=""/>
        <dsp:cNvSpPr/>
      </dsp:nvSpPr>
      <dsp:spPr>
        <a:xfrm>
          <a:off x="0" y="2006387"/>
          <a:ext cx="83529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5BCCE2-8C1C-406F-BD53-BDBD5FEB2D41}">
      <dsp:nvSpPr>
        <dsp:cNvPr id="0" name=""/>
        <dsp:cNvSpPr/>
      </dsp:nvSpPr>
      <dsp:spPr>
        <a:xfrm>
          <a:off x="417646" y="1696427"/>
          <a:ext cx="5847049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 smtClean="0">
              <a:latin typeface="Times New Roman" pitchFamily="18" charset="0"/>
              <a:cs typeface="Times New Roman" pitchFamily="18" charset="0"/>
            </a:rPr>
            <a:t>повољно делују на длаку и кожу главе </a:t>
          </a:r>
          <a:endParaRPr lang="en-US" sz="2100" kern="1200" dirty="0"/>
        </a:p>
      </dsp:txBody>
      <dsp:txXfrm>
        <a:off x="417646" y="1696427"/>
        <a:ext cx="5847049" cy="619920"/>
      </dsp:txXfrm>
    </dsp:sp>
    <dsp:sp modelId="{02DB9039-C203-4225-827C-24AA3A78CEFC}">
      <dsp:nvSpPr>
        <dsp:cNvPr id="0" name=""/>
        <dsp:cNvSpPr/>
      </dsp:nvSpPr>
      <dsp:spPr>
        <a:xfrm>
          <a:off x="0" y="2958948"/>
          <a:ext cx="83529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3375FD-31B0-4CE2-B3E9-4D0F976A872C}">
      <dsp:nvSpPr>
        <dsp:cNvPr id="0" name=""/>
        <dsp:cNvSpPr/>
      </dsp:nvSpPr>
      <dsp:spPr>
        <a:xfrm>
          <a:off x="417646" y="2648988"/>
          <a:ext cx="5847049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коси даје неговани изглед </a:t>
          </a:r>
          <a:endParaRPr lang="en-US" sz="2100" kern="1200" dirty="0">
            <a:solidFill>
              <a:schemeClr val="bg1"/>
            </a:solidFill>
          </a:endParaRPr>
        </a:p>
      </dsp:txBody>
      <dsp:txXfrm>
        <a:off x="417646" y="2648988"/>
        <a:ext cx="5847049" cy="619920"/>
      </dsp:txXfrm>
    </dsp:sp>
    <dsp:sp modelId="{288C5E08-EF9A-4C0C-B48C-0A1FB94DB5C7}">
      <dsp:nvSpPr>
        <dsp:cNvPr id="0" name=""/>
        <dsp:cNvSpPr/>
      </dsp:nvSpPr>
      <dsp:spPr>
        <a:xfrm>
          <a:off x="0" y="3911508"/>
          <a:ext cx="83529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45E8E2-D083-4FBE-8624-D24BE6D7A309}">
      <dsp:nvSpPr>
        <dsp:cNvPr id="0" name=""/>
        <dsp:cNvSpPr/>
      </dsp:nvSpPr>
      <dsp:spPr>
        <a:xfrm>
          <a:off x="417646" y="3601548"/>
          <a:ext cx="5847049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спречава или смањује оштећење косе под утицајем спољашњих и унутрашњих фактора</a:t>
          </a:r>
        </a:p>
      </dsp:txBody>
      <dsp:txXfrm>
        <a:off x="417646" y="3601548"/>
        <a:ext cx="5847049" cy="619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55C135-48D5-4992-B9AD-ABB92763ACD6}">
      <dsp:nvSpPr>
        <dsp:cNvPr id="0" name=""/>
        <dsp:cNvSpPr/>
      </dsp:nvSpPr>
      <dsp:spPr>
        <a:xfrm>
          <a:off x="1510488" y="380746"/>
          <a:ext cx="4186835" cy="4186835"/>
        </a:xfrm>
        <a:prstGeom prst="pie">
          <a:avLst>
            <a:gd name="adj1" fmla="val 1620000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 smtClean="0"/>
            <a:t>Средства за прање</a:t>
          </a:r>
          <a:endParaRPr lang="en-US" sz="1800" kern="1200" dirty="0"/>
        </a:p>
      </dsp:txBody>
      <dsp:txXfrm>
        <a:off x="3798295" y="1477298"/>
        <a:ext cx="1495298" cy="1993731"/>
      </dsp:txXfrm>
    </dsp:sp>
    <dsp:sp modelId="{22419B7C-973B-490B-9A62-38BC1E6FF22A}">
      <dsp:nvSpPr>
        <dsp:cNvPr id="0" name=""/>
        <dsp:cNvSpPr/>
      </dsp:nvSpPr>
      <dsp:spPr>
        <a:xfrm>
          <a:off x="1311115" y="380746"/>
          <a:ext cx="4186835" cy="4186835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 smtClean="0"/>
            <a:t>Адитиви (изглед, стабилност, ефекат)</a:t>
          </a:r>
          <a:endParaRPr lang="en-US" sz="1800" kern="1200" dirty="0"/>
        </a:p>
      </dsp:txBody>
      <dsp:txXfrm>
        <a:off x="1714846" y="1477298"/>
        <a:ext cx="1495298" cy="1993731"/>
      </dsp:txXfrm>
    </dsp:sp>
    <dsp:sp modelId="{D48B350D-6EE7-4812-82A9-F012484E2594}">
      <dsp:nvSpPr>
        <dsp:cNvPr id="0" name=""/>
        <dsp:cNvSpPr/>
      </dsp:nvSpPr>
      <dsp:spPr>
        <a:xfrm>
          <a:off x="1251303" y="121561"/>
          <a:ext cx="4705205" cy="4705205"/>
        </a:xfrm>
        <a:prstGeom prst="circularArrow">
          <a:avLst>
            <a:gd name="adj1" fmla="val 5085"/>
            <a:gd name="adj2" fmla="val 327528"/>
            <a:gd name="adj3" fmla="val 5072472"/>
            <a:gd name="adj4" fmla="val 16200000"/>
            <a:gd name="adj5" fmla="val 59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1029B-0B54-45CC-AD3E-2395100A3309}">
      <dsp:nvSpPr>
        <dsp:cNvPr id="0" name=""/>
        <dsp:cNvSpPr/>
      </dsp:nvSpPr>
      <dsp:spPr>
        <a:xfrm>
          <a:off x="1051930" y="121561"/>
          <a:ext cx="4705205" cy="4705205"/>
        </a:xfrm>
        <a:prstGeom prst="circularArrow">
          <a:avLst>
            <a:gd name="adj1" fmla="val 5085"/>
            <a:gd name="adj2" fmla="val 327528"/>
            <a:gd name="adj3" fmla="val 15872472"/>
            <a:gd name="adj4" fmla="val 5400000"/>
            <a:gd name="adj5" fmla="val 59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8571-9C3B-44BF-9A3A-447A859B3687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7978B-883E-4488-84E2-30CD3545C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24E4-52DC-4C66-91D7-B7DEB0F54FEC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B939-F3EC-4FC0-8351-C4578EBE021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8346-8D3C-4441-BD84-34E44DC34576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E065-AB97-4A5F-B828-D06F3995180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48E7-BCE9-4B2C-8508-50E101F7D386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69AD-62B1-46F8-AF0A-BCFD2AF0E6D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F68B0-3211-4629-90FC-E13F5580EA8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91C2C-95B5-4CDC-AFF9-22CD09072B5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1FC4-390A-415F-B1D9-9AF7FC48FC8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C982-5D5B-457C-A8D7-AE2783D09BD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21AA7-AAA8-4FE8-8D39-D330B820461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9D9D4A-208C-4D61-8B05-35FC2ECAC63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7234FE7-6D52-4509-9AE6-88441E62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584176"/>
          </a:xfrm>
        </p:spPr>
        <p:txBody>
          <a:bodyPr>
            <a:noAutofit/>
          </a:bodyPr>
          <a:lstStyle/>
          <a:p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Индустријска фармација са козметологијом</a:t>
            </a:r>
            <a:b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Предавање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92896"/>
            <a:ext cx="8568952" cy="3600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Козметички препарати за негу и заштиту косе</a:t>
            </a:r>
            <a:endParaRPr lang="sr-Cyrl-RS" dirty="0"/>
          </a:p>
          <a:p>
            <a:endParaRPr lang="sr-Cyrl-RS" dirty="0"/>
          </a:p>
          <a:p>
            <a:pPr algn="r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доц.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Аница Петровић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sr-Cyrl-RS" sz="4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Помоћни (секундарни) тензиди</a:t>
            </a:r>
            <a:endParaRPr lang="en-US" sz="40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96944" cy="5832648"/>
          </a:xfrm>
        </p:spPr>
        <p:txBody>
          <a:bodyPr>
            <a:normAutofit/>
          </a:bodyPr>
          <a:lstStyle/>
          <a:p>
            <a:pPr algn="just"/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Побољшавају ефекте примарних ПАМ. </a:t>
            </a:r>
          </a:p>
          <a:p>
            <a:pPr algn="just"/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Секундарни тензиди у шампонима за косу су </a:t>
            </a:r>
            <a:r>
              <a:rPr lang="sr-Cyrl-RS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тензиди.</a:t>
            </a:r>
          </a:p>
          <a:p>
            <a:pPr algn="just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Нејонске ПАМ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могу да се комбинују са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анјонским </a:t>
            </a: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катјонским сурфактантима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не користе се као основни сурфактанти у шампонима због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лоших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карактеристика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пењења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високе </a:t>
            </a: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цене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Користе се 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комбинацији са анјонским сурфактантима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 стабилизатори пене, солубилизатори или средства за повећање вискозитета.</a:t>
            </a:r>
          </a:p>
          <a:p>
            <a:pPr algn="just"/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Највише се користе: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алканоламиди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(кокамид, лаурамид),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аминоксиди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(коко-амидо-пропил-аминоксид),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полисорбати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(полисорбат 20),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полоксамери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алкил-полиглукозиди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(лаурилгликозид, децилгликозид).</a:t>
            </a:r>
          </a:p>
          <a:p>
            <a:pPr algn="l"/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612068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endParaRPr lang="sr-Cyrl-RS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Анјонски ПАМ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: то су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сулфосукцинати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 –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ацил – саркозинати и глицерилетар –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сулфонати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Сулфосукцинати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(динатријум лаурет сулфосукцинат) имају много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мању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способност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пењења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од алкил сулфата или алкил етар сулфата, па се користе као помоћни сурфактанти у комбинацији са њима.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Код шампона за бебе и шампона за честу употребу, користе се сулфосукцинати, јер су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благе ПАМ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мање иритирају кожу и очи.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sr-Cyrl-R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АДИТИВИ</a:t>
            </a:r>
            <a:endParaRPr lang="en-US" sz="36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96944" cy="5760640"/>
          </a:xfrm>
        </p:spPr>
        <p:txBody>
          <a:bodyPr>
            <a:normAutofit/>
          </a:bodyPr>
          <a:lstStyle/>
          <a:p>
            <a:pPr algn="just"/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имају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функцију стабилизатора пене,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угушћивача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подешавање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вредности,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конзерванаса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средстава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замућивање,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средстава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бистрење,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пигмента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мириса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антиоксиданаса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комплексаната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 филтера и др.</a:t>
            </a:r>
          </a:p>
          <a:p>
            <a:pPr algn="just"/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192688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Стабилизатори пене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ради постизања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бољег квалитета волумена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стабилности пене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која настаје током шампонирања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Најважнији стабилизатори пене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су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нејонски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тензиди (алканоламиди) и неки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анјонски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сурфактанти (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N –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ацилсаркозинати и моноалкил сулфосукцинати)</a:t>
            </a:r>
          </a:p>
          <a:p>
            <a:pPr algn="just">
              <a:buClr>
                <a:srgbClr val="002060"/>
              </a:buClr>
            </a:pP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sr-Cyrl-RS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угушћивање </a:t>
            </a:r>
            <a:endParaRPr lang="en-US" sz="2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додају се да би се постигао задовољавајући 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вискозитет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неорганске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(натријум хлорид, магнезијум хлорид, калцијум хлорид, натријум сулфат, амонијум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сулфат,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амонијум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хлорид...),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тензиди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(алканоламид)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хидрофилни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метилцлулоза,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KMC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карбомери...).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280920" cy="612068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угушћивање </a:t>
            </a:r>
          </a:p>
          <a:p>
            <a:pPr algn="just">
              <a:buClr>
                <a:srgbClr val="002060"/>
              </a:buClr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Натријум хлорид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је најчешће коришћена со (концентрација 1- 3%) за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угушћивање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шампона који су израђени на бази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 сулфата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 етар сулфата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концентрацији већој од 3%, исушује косу и кожу, иритира очи.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Обично се комбинују са алканоламидима, да би им се смањила нежељена дејства, а постигао жељени вискозитет.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шампонима за децу, садржај натријум хлорида  ограничен је на 2% или се не додаје уопште. </a:t>
            </a:r>
          </a:p>
          <a:p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80920" cy="612068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Амонијум хлорид 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је ефикаснији угушћивач од натријум хлорида, међутим неопходно је да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 шампона буде </a:t>
            </a:r>
            <a:r>
              <a:rPr lang="sr-Cyrl-RS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нижи</a:t>
            </a:r>
            <a:r>
              <a:rPr lang="sr-Cyrl-RS" sz="2500" b="1" dirty="0">
                <a:latin typeface="Times New Roman" pitchFamily="18" charset="0"/>
                <a:cs typeface="Times New Roman" pitchFamily="18" charset="0"/>
              </a:rPr>
              <a:t> од 7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да би се избегло ослобађање амонијака.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Алкалонамиди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(концентрација од 1,5%) повећава вискозност у задовољавајућој мери, али због високе цене се најчешће комбинује са натријум хлоридом. 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Деривати целулозе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(концентрација од  0,5 - 1,5%)  користе се као угушћивачи и компатибилни су са бројним другим састојцима шампона.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96944" cy="6048672"/>
          </a:xfrm>
        </p:spPr>
        <p:txBody>
          <a:bodyPr>
            <a:normAutofit/>
          </a:bodyPr>
          <a:lstStyle/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Постизање оптималне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вредности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 требало да буду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 кисели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неутрални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постиже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додатком средства за регулисање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вредности и то: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лимунска, фосфорна, хлороводонична и млечна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endParaRPr lang="en-US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Течни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садрже релативно велику количину воде, подложни су развоју микроорганизама, па се додају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конзерванси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имидазолидин уреа, натријумове соли метил – или пропилпарабена.</a:t>
            </a:r>
            <a:endParaRPr lang="sr-Cyrl-RS" sz="25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 descr="D:\Users\Anica Petković\Desktop\lipbalm\1_uguBIQLB8QtGIVuNkt0ne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723436"/>
            <a:ext cx="4139952" cy="2134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327648"/>
          </a:xfrm>
        </p:spPr>
        <p:txBody>
          <a:bodyPr/>
          <a:lstStyle/>
          <a:p>
            <a:pPr algn="just">
              <a:buClr>
                <a:srgbClr val="002060"/>
              </a:buClr>
              <a:buNone/>
            </a:pPr>
            <a:r>
              <a:rPr lang="sr-Cyrl-RS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Боје </a:t>
            </a:r>
            <a:endParaRPr lang="en-US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шампонима додају ради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побољшања изгледа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који има велики маркетиншки значај. 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За бојење течних бистрих шампона, употребљавају се углавним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хидросолубилне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боје које прате мирисну ноту (пр. зелена боја уз мирис зелене јабуке)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мутним шампонима се додају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пигменти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којима се постиже непрозирност производа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96944" cy="6336704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endParaRPr lang="sr-Cyrl-R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Мириси</a:t>
            </a:r>
            <a:r>
              <a:rPr lang="sr-Cyrl-RS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3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додају ради прекривања основног мириса шампонске масе, јер је мирис шампона често пресудан у одабиру од стране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потрошача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Користе се обично цветни, воћни, биљни и др. Мириси се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инкорпорирају у водену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средину шампона уз помоћ солубилизатора, најчешће типа нејонских тензида. 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Добар мирис мора да има одговарајућу растворљивост, компатибилност са другим компонентама шампона, стабилност, да не иритирају и  не сензибилишу, да су економични.</a:t>
            </a:r>
            <a:endParaRPr lang="en-US" sz="25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бистрење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 у формулацијама течних бистрих шампона. 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Имају функцију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солубилизатора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односно помажу у растварању тешко растворних састојака у води и помажу да шампони задрже бистрину при различитим температурама.  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То су физиолошки прихватљиви растварачи (етанол, изопропанол, пропиленгликол, глицерол, сорбитол),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неки нејонски тензиди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(полисорбат 20, 80, ПЕГ –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40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хидрогенизовано рицинусово уље).</a:t>
            </a:r>
            <a:endParaRPr lang="en-US" sz="2500" b="1" u="sng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ЗА КОСУ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најважнији козметички препарати за одржавање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негу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косе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темена</a:t>
            </a:r>
          </a:p>
          <a:p>
            <a:pPr>
              <a:buNone/>
            </a:pPr>
            <a:endParaRPr lang="sr-Cyrl-RS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Нечистоће на коси могу да буду: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атмосферског порекла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(честице прашине, чађи...)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ендогеног порекла 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(зној, себум, изумрле ћелије...)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потичу из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за негу и обликовање косе(смоле, гуме...)</a:t>
            </a:r>
          </a:p>
          <a:p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2" descr="D:\Users\Anica Petković\Desktop\INDUSTRIJSKA FARMACIJA\download (6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677767"/>
            <a:ext cx="1907704" cy="2180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96944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замућивање </a:t>
            </a:r>
            <a:endParaRPr lang="sr-Cyrl-R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дају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непрозирност шампону и имају искључиво естетску функцију у мутним шампонима.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Често се користе седефасти ткз. ,,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Perl “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пигменти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(цетил и стеарил алкохоли, гликол стеарат, гликол дистеарат) који шампонима дају седефаст изглед, бисерни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сјај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извесној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мери модификује боју основне шампонске масе и повећава привлачност производа за потрошаче. 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 шампони се пакују у провидну амбалажу.</a:t>
            </a:r>
            <a:endParaRPr lang="en-US" sz="25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192688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се додају да заштите масне састојке од оксидације, као што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биљна уља, деривати олеинске киселине, као и друге оксидабилне супстанце. Обично се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користе: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алфа-токоферол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пропилгалат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(до 0,1%), 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бутилхидроксианизол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бутилхидрокситолуол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до 0,02%.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филтери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треба да заштите боју шампона од деградације и смањења интезитета под утицајем УВ зрака, што је важно код шампона који се пакују у провидну амбалажу.  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Углавном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се користи хидросолубилни бензофенон – 2 и бензофенон – 11.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352928" cy="6192688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Комплексанти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граде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хидросолубилне комплексе са магнезијумовим и натријумовим јонима из воде и тако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смањују тврдоћу воде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олакшавају прање косе.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Поред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спречавају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настајање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нерастворљивих калцијумових и магнезијумових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сапуна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који се таложе на кожи главе,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спречавају обезбојавање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шампона и побољшавају ефекте конзерванаса.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Примењују се етилен-диамино-тетра-сирћетна киселина (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ЕДТА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 и њене натријумове соли, 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лимунска киселина, полифосфати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(натријум хексаметафосфат и натријум триполифосфат).</a:t>
            </a:r>
          </a:p>
          <a:p>
            <a:pPr algn="just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048672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Посебни додаци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Додају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се састојци који побољшавају структуру, квалитет и изглед косе, а то су биљни екстракти, састојци екстраховани из биљних уља, протеини, витамини и др.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биљни екстракти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(екстракт камилице, корена гинсенга, арнике, лимуна, гинка, зеленог чаја, листа маслине...)</a:t>
            </a:r>
          </a:p>
          <a:p>
            <a:pPr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хидролизовани биљни протеини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(пшенице, слатког бадема, пиринча, соје...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048672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амино киселине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 пшенице, амино-киселне кератина,</a:t>
            </a:r>
          </a:p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протеини свиле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амино киселине протеина свиле (хидролизат свиле)</a:t>
            </a:r>
          </a:p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кватернерни деривати хидролизованих протеина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(хидрокси-пропил-тримонијум хидролизат протеина пшенице, кокодимонијум хидроксипропил хидролизат протеина млека)</a:t>
            </a:r>
          </a:p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биљна уља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(јојобино, авокадово, уље коштице кајсије...)</a:t>
            </a:r>
          </a:p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хидролизовани пшенични скроб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његови кватернарни деривати (хидролизат пшеничног скроба, хаурилдимонијум хидроксипропил хидролизат пшеничног скроба..)</a:t>
            </a:r>
          </a:p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алфа хидрокси киселине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(гликона, млечна, јабучна, винска, лимунска)</a:t>
            </a:r>
          </a:p>
          <a:p>
            <a:pPr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витамини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(алфа-токоферол, токоферол-ацетат, провитамин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Б5 (д-пантенол),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ПП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ниацинамид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Б7 (витамин Х, биотин).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12676"/>
            <a:ext cx="8352928" cy="68407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ВРСТЕ И ОСОБИНЕ ШАМПОНА ЗА КОСУ</a:t>
            </a:r>
            <a:endParaRPr lang="en-US" sz="36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184576"/>
          </a:xfrm>
        </p:spPr>
        <p:txBody>
          <a:bodyPr>
            <a:noAutofit/>
          </a:bodyPr>
          <a:lstStyle/>
          <a:p>
            <a:pPr algn="l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основу физичког изгледа, шампони могу да буду:</a:t>
            </a:r>
          </a:p>
          <a:p>
            <a:pPr algn="l">
              <a:buClr>
                <a:srgbClr val="002060"/>
              </a:buClr>
              <a:buFont typeface="Wingdings" pitchFamily="2" charset="2"/>
              <a:buChar char="ü"/>
            </a:pPr>
            <a:endParaRPr lang="sr-Cyrl-R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(бистри и замућени)</a:t>
            </a:r>
          </a:p>
          <a:p>
            <a:pPr algn="l">
              <a:buClr>
                <a:srgbClr val="002060"/>
              </a:buClr>
              <a:buFont typeface="Wingdings" pitchFamily="2" charset="2"/>
              <a:buChar char="ü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получврсте конзистенције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(крем или гел шампони)</a:t>
            </a:r>
          </a:p>
          <a:p>
            <a:pPr algn="l">
              <a:buClr>
                <a:srgbClr val="002060"/>
              </a:buClr>
              <a:buFont typeface="Wingdings" pitchFamily="2" charset="2"/>
              <a:buChar char="ü"/>
            </a:pPr>
            <a:endParaRPr lang="sr-Cyrl-R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(спреј) шампони (течни и суви)</a:t>
            </a:r>
          </a:p>
          <a:p>
            <a:pPr algn="l">
              <a:buFontTx/>
              <a:buChar char="-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352928" cy="6048672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Према намени, шампони се деле на: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који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немају наглашену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намену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за суву косу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за оштећену и суву косу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за масну косу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благи шампони (за бебе, благи шампони за свакодневну примену, за често прање суве и нормалне косе)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против перути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колор шампони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типа ,,2 у  1”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 типа ,,3 у 1"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648072"/>
          </a:xfrm>
        </p:spPr>
        <p:txBody>
          <a:bodyPr>
            <a:normAutofit/>
          </a:bodyPr>
          <a:lstStyle/>
          <a:p>
            <a:pPr algn="ctr"/>
            <a:r>
              <a:rPr lang="sr-Cyrl-R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Шампони против перути</a:t>
            </a:r>
            <a:endParaRPr lang="en-US" sz="36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424936" cy="5544616"/>
          </a:xfrm>
        </p:spPr>
        <p:txBody>
          <a:bodyPr>
            <a:noAutofit/>
          </a:bodyPr>
          <a:lstStyle/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Перут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манифестује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десквамацијом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коже главе без клиничких знакова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инфламације</a:t>
            </a: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Приликом формулације шампона против перути, треба водити рачуна да шампон буде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да не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исушује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не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одмашћује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косу и кожу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главе</a:t>
            </a: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састав ових шампона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улази:</a:t>
            </a:r>
          </a:p>
          <a:p>
            <a:pPr marL="493776" indent="-457200" algn="l">
              <a:buClr>
                <a:srgbClr val="002060"/>
              </a:buClr>
              <a:buFont typeface="+mj-lt"/>
              <a:buAutoNum type="arabicPeriod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блага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тензидна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основа (мешавина површински активних супстанци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анјонског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амфотерног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типа)</a:t>
            </a:r>
          </a:p>
          <a:p>
            <a:pPr marL="493776" indent="-457200" algn="l">
              <a:buClr>
                <a:srgbClr val="002060"/>
              </a:buClr>
              <a:buFont typeface="+mj-lt"/>
              <a:buAutoNum type="arabicPeriod"/>
            </a:pP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антиперутно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93776" indent="-457200" algn="l">
              <a:buClr>
                <a:srgbClr val="002060"/>
              </a:buClr>
              <a:buFont typeface="+mj-lt"/>
              <a:buAutoNum type="arabicPeriod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средство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побољшање антиперутног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деловања</a:t>
            </a:r>
          </a:p>
          <a:p>
            <a:pPr marL="493776" indent="-457200" algn="l">
              <a:buClr>
                <a:srgbClr val="002060"/>
              </a:buClr>
              <a:buFont typeface="+mj-lt"/>
              <a:buAutoNum type="arabicPeriod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супстанце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регулацију </a:t>
            </a:r>
            <a:r>
              <a:rPr lang="en-U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вредности</a:t>
            </a:r>
          </a:p>
          <a:p>
            <a:pPr marL="493776" indent="-457200" algn="l">
              <a:buClr>
                <a:srgbClr val="002060"/>
              </a:buClr>
              <a:buFont typeface="+mj-lt"/>
              <a:buAutoNum type="arabicPeriod"/>
            </a:pP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конзерванси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угушћивачи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6048672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Антиперутна средства </a:t>
            </a:r>
            <a:endParaRPr lang="sr-Cyrl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активне супстанце са антимикробним, цитостатичким или кератолитичким деловањем су: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кетоконазол, цинк омадин,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климбазол, салицилна киселина, селен дисулфид, пироктон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оламин, колоидни сумпор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Свакодневно коришћење шампона против перути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 озбиљно да наруши заштитни слој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коже и да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изазове упалу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па се њихова употреба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предлаже једанпут до два пута недељно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 циљу смањења иритације власишта додају се: ментол, камфор, екстракт алое...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648071"/>
          </a:xfrm>
        </p:spPr>
        <p:txBody>
          <a:bodyPr>
            <a:noAutofit/>
          </a:bodyPr>
          <a:lstStyle/>
          <a:p>
            <a:pPr algn="ctr"/>
            <a:r>
              <a:rPr lang="sr-Cyrl-R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Шампони типа ,,2 у 1“</a:t>
            </a:r>
            <a:r>
              <a:rPr lang="en-U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600" b="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8280920" cy="6165304"/>
          </a:xfrm>
        </p:spPr>
        <p:txBody>
          <a:bodyPr>
            <a:noAutofit/>
          </a:bodyPr>
          <a:lstStyle/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истовремено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перу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кожу главе и косу 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кондиционирају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косу (побољшавају њене физичке особине – изглед, мекоћу, пуноћу, наелектрисање, лакоћу чешљања и обликовања).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Тензидна основа је блага и чине је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анјонске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амфотерне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ПАМ.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 шампони садрже средства за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кондиционирање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у питању су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кератинофилне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супстанце које се везују за длаку, тако је обавијају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танким, хидрофилним слојем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који косу након прања чини глатком, меком, еластичном и сјајном.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6048672"/>
          </a:xfrm>
        </p:spPr>
        <p:txBody>
          <a:bodyPr>
            <a:normAutofit/>
          </a:bodyPr>
          <a:lstStyle/>
          <a:p>
            <a:pPr algn="just"/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УЛОГА ШАМПОНА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395536" y="1196752"/>
          <a:ext cx="835292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048672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Делују антистатички, олакшавају чешљање суве и мокре косе, олакшавају обликовање и штите је од оштећења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У савременим шампонима се као кондиционери користе </a:t>
            </a:r>
            <a:r>
              <a:rPr lang="sr-Cyrl-RS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катјонски полимери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кватернизована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хидроксиетил-целулоза (поликватернијум 10)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винил-пиролидон / диметил-амино-етил-метакрилат-кополимер кватернизован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диметилсулфатом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(поликватернијум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хомополимер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диалил-диметил-амонијум-хлорид (поликватернијум 6)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хидрофобна силиконска уља из групе диметикона, диметиконола, амодиметикон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триметил-силил-амодиметикона и диметикон кополиола.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sr-Cyrl-RS" sz="30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Шампони за бебе</a:t>
            </a:r>
            <a:endParaRPr lang="en-US" sz="30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640960" cy="5544616"/>
          </a:xfrm>
        </p:spPr>
        <p:txBody>
          <a:bodyPr>
            <a:noAutofit/>
          </a:bodyPr>
          <a:lstStyle/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за бебе се разликују од осталих врста у погледу састава, јер њихов квалитет мора да буде прилагођен деци овог узраста.</a:t>
            </a: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Беби шампони служе за прање тела и косе. Имају умерено одмашћујуће деловање, тј. уклањају вишак себума, али не и епидермалне липиде. </a:t>
            </a:r>
            <a:endParaRPr lang="sr-Cyrl-R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</a:pPr>
            <a:endParaRPr lang="sr-Cyrl-R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Треба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 буду благи према кожи, коси, очима  и гастроинтрестиналном тракту</a:t>
            </a: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 шампони се пуферују на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 сузне течности, која износи око 7,4, како би се избегла иритација очију.</a:t>
            </a:r>
          </a:p>
          <a:p>
            <a:pPr algn="l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120680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ПАМ у овим препаратима треба да имају ниску иритабилност, па су то обично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амфотерни сурфактанти (деривати бетаина)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а мањи део чине алкил етри сулфата у комбинацији са алкил сулфо сукцинатима.</a:t>
            </a:r>
          </a:p>
          <a:p>
            <a:pPr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угушћивање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се користи моно-етанол-амид лауринске и миристинске киселине, а избегава се натријум хлорид. 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кондиционери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користе се етоксилирана масна једињења (ПЕГ-150 дистеарат).</a:t>
            </a:r>
          </a:p>
          <a:p>
            <a:pPr>
              <a:buClr>
                <a:srgbClr val="002060"/>
              </a:buClr>
              <a:buNone/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Активне супстанце су често екстракти камилице,  азулен и алфа бисаболол.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ИСПИТИВАЊЕ ШАМПОНА ЗА </a:t>
            </a:r>
            <a:r>
              <a:rPr lang="sr-Cyrl-RS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КОСУ</a:t>
            </a:r>
            <a:endParaRPr lang="en-US" sz="32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712968" cy="5256584"/>
          </a:xfrm>
        </p:spPr>
        <p:txBody>
          <a:bodyPr>
            <a:noAutofit/>
          </a:bodyPr>
          <a:lstStyle/>
          <a:p>
            <a:pPr algn="l"/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Шампони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испитују према Правилнику и према произвођачкој спецификацији за шампоне.</a:t>
            </a:r>
          </a:p>
          <a:p>
            <a:pPr algn="l"/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Испитивања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обухватају:</a:t>
            </a:r>
          </a:p>
          <a:p>
            <a:pPr marL="514350" indent="-514350" algn="l">
              <a:buClr>
                <a:srgbClr val="002060"/>
              </a:buClr>
              <a:buAutoNum type="arabicPeriod"/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Органолептички преглед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испитивање изгледа, боје, мириса и конзистенције-упоређивање са стандардним узорком.</a:t>
            </a:r>
          </a:p>
          <a:p>
            <a:pPr marL="514350" indent="-514350" algn="l">
              <a:buClr>
                <a:srgbClr val="002060"/>
              </a:buClr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 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вредност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мери у 5% воденом раствору шампона</a:t>
            </a:r>
          </a:p>
          <a:p>
            <a:pPr marL="514350" indent="-514350" algn="l">
              <a:buClr>
                <a:srgbClr val="002060"/>
              </a:buClr>
              <a:buAutoNum type="arabicPeriod"/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Вискозитет шампона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одређује се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вискозиметром</a:t>
            </a:r>
          </a:p>
          <a:p>
            <a:pPr marL="514350" indent="-514350" algn="l">
              <a:buClr>
                <a:srgbClr val="002060"/>
              </a:buClr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устина шампона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помоћу пикнометра</a:t>
            </a: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Clr>
                <a:srgbClr val="002060"/>
              </a:buClr>
              <a:buAutoNum type="arabicPeriod"/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Микробиолошка исправност -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обавезно је испитивање коначног производа, на број и врсту микроорганизама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 за обликовање и учвршћивање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косе</a:t>
            </a:r>
          </a:p>
          <a:p>
            <a:pPr algn="ctr">
              <a:buNone/>
            </a:pPr>
            <a:endParaRPr lang="sr-Cyrl-R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Имају различите особине и начине примене</a:t>
            </a: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Сви садрже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– средство за учвршћивање косе</a:t>
            </a: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Деле се на: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Лосиони за косу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Спреј производи за косу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Гелови за косу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Пене за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косу</a:t>
            </a: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 за обликовање и учвршћивање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косе</a:t>
            </a:r>
          </a:p>
          <a:p>
            <a:pPr algn="ctr">
              <a:buNone/>
            </a:pPr>
            <a:endParaRPr lang="sr-Cyrl-R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2060"/>
              </a:buClr>
              <a:buNone/>
            </a:pPr>
            <a:r>
              <a:rPr lang="sr-Cyrl-RS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Лосиони за косу</a:t>
            </a:r>
          </a:p>
          <a:p>
            <a:pPr algn="just">
              <a:buClr>
                <a:srgbClr val="002060"/>
              </a:buClr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Водено – етанолни раствори садрже: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(поли-винил-пиролидон),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раствараче,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боје,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мирисе,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конзервансе,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хумектансе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(глицерол- за смањење ломљивости филма око длаке),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пластификаторе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(деривати силикона)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976664"/>
          </a:xfrm>
        </p:spPr>
        <p:txBody>
          <a:bodyPr/>
          <a:lstStyle/>
          <a:p>
            <a:pPr algn="ctr">
              <a:buNone/>
            </a:pPr>
            <a:r>
              <a:rPr lang="sr-Cyrl-RS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Спрејеви за косу (лакови за косу)</a:t>
            </a:r>
          </a:p>
          <a:p>
            <a:pPr algn="just">
              <a:buClr>
                <a:srgbClr val="002060"/>
              </a:buClr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Распршују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 на суву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косу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смеју да лепе косу и морају лако да се уклањају прањем косе</a:t>
            </a: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Супстанце за стварање филма су најважније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Поли-винил-пиролидон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(ПВП) даје коси добар сјај, негује је и добро учвршћује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Фризуру чини лепљивом јер упија влагу из ваздуха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Данас се користе кополомери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ПВП / ВА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поли-винил-пиролидон/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винилацетат) или полимер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ВА/кротонска киселина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који не упијају влагу из ваздуха. Неутралишу се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три-етанол-амином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у току израде лака за косу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264696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002060"/>
              </a:buClr>
            </a:pPr>
            <a:r>
              <a:rPr lang="sr-Cyrl-RS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безводни етанол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(кратко време сушења и добру физиолошку подношљивост),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концентровани етанол изопропанол, метиленхлорид, ацетон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. Сви растварачи су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зпаљиви</a:t>
            </a:r>
            <a:r>
              <a:rPr lang="en-U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УПОЗОРЕЊЕ НА АМБАЛАЖИ</a:t>
            </a:r>
            <a:endParaRPr lang="en-GB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Као потисни,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погонски гасови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најчешће се користе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угљоводоници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- пропан, н-бутан,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изобутан</a:t>
            </a:r>
            <a:endParaRPr lang="en-GB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Омекшивачи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или пластифкатори повећавају адхезивност, хидрофобност и еластичност филма (естри фталне киселине, силиконска уља, течни ланолин)</a:t>
            </a: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Мириси, антистатици, средства за повећање сјаја, сребрне или златне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пигменте</a:t>
            </a:r>
            <a:endParaRPr lang="en-GB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Пакују се у бочицама под притиском или у посудама са механичком пумпицом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424936" cy="597666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sr-Cyrl-RS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Гелови за учвршћивање </a:t>
            </a:r>
            <a:r>
              <a:rPr lang="sr-Cyrl-RS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косе</a:t>
            </a:r>
            <a:endParaRPr lang="en-GB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Лепог су изгледа, транспарентни, обојени, економични и једноставно се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израђују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гелирање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– најчешће неки од карбомера у концентрацијама (0,5-1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%)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Средства за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неутрализацију карбомера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– додају се ради неутрализације полимера и образовања провидног гела великог вискозитета 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три-етанол-амин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трометамин и ретко раствор калијум хидроксида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за стварање филма су ПВП/ВА 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ПВП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у геловима су вода 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етанол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Хумектанси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(глицерол, пропиленгликол), боје, мириси, конзерванси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6048672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Карбомер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бео, хигроскопан прашак карактеристичног мириса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Карбомер бубри до 1000 пута више од почетног волумена али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раствара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води пошто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је умрежени полимер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Диспергује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се у води, етанолу, пропиленгликолу, изопропанолу 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глицеролу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Постоји велики број различитих карбомера који се међусобно разликују по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молекулској маси, типу умрежених ланаца, степену унакрсне повезаности и по молекулској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структури</a:t>
            </a:r>
            <a:endParaRPr lang="en-GB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Све ово се одражава на њихове физичко-хемијске особине а представља се бројем иза трговачког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(940, 934, 980....)</a:t>
            </a:r>
          </a:p>
          <a:p>
            <a:pPr algn="just">
              <a:buClr>
                <a:srgbClr val="002060"/>
              </a:buClr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Због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разлике у вискозитету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које имају дисперзије различитих карбомера у води,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један тип карбомера не може се мењати другим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 ШАМПОНА ЗА КОСУ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700844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6120680"/>
          </a:xfrm>
        </p:spPr>
        <p:txBody>
          <a:bodyPr/>
          <a:lstStyle/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Карбомери су супстанце са ниским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иритативним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сензибилизирајућим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потенцијалом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Користе се: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израду гелова за негу коже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учвршћивање косе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стабилизацију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емулзија и суспензија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угушћивачи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шампонима, препаратима за туширање, у зубним пастама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примарни емулгатори</a:t>
            </a: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Користе се у ниским концентрацијама које зависе од типа крбомера и намене препарата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sr-Cyrl-R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Пене за учвршћивање косе</a:t>
            </a:r>
          </a:p>
          <a:p>
            <a:pPr algn="just">
              <a:buClr>
                <a:srgbClr val="002060"/>
              </a:buClr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Компоненте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које су највише заступљене су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en-GB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(5-15%)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 се додаје да скрати време сушења филма после наношења пене на косу</a:t>
            </a:r>
          </a:p>
          <a:p>
            <a:pPr algn="just">
              <a:buClr>
                <a:srgbClr val="002060"/>
              </a:buClr>
            </a:pP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су обично ПВП/ВА и ПВП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обавезно садрже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катјонске ПАМ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од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њих зависи стабилност, чврстина и порозност пене</a:t>
            </a: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Најчешће се користе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нејонски тензиди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типа етоксилованих масних акохола</a:t>
            </a:r>
          </a:p>
          <a:p>
            <a:pPr algn="just">
              <a:buClr>
                <a:srgbClr val="002060"/>
              </a:buClr>
            </a:pP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Потисни гасови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су обично смеше пропан/бутан и налазе се 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течном агрегатном стању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 Они су слабо растворни у води и зато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пене</a:t>
            </a:r>
          </a:p>
          <a:p>
            <a:pPr algn="just">
              <a:buClr>
                <a:srgbClr val="002060"/>
              </a:buClr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Пакују се под притиском у посуде од алуминијума на којима се налази вентил и активатор вентила</a:t>
            </a: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 употребе морају се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промућкати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да би се фаза потисног гаса емулговала у воденој фази а притиском на активатор вентила излази пена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048672"/>
          </a:xfrm>
        </p:spPr>
        <p:txBody>
          <a:bodyPr/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Испитивање препарата за обликовање и учвршћивање косе</a:t>
            </a:r>
          </a:p>
          <a:p>
            <a:pPr algn="just">
              <a:buClr>
                <a:srgbClr val="002060"/>
              </a:buClr>
            </a:pPr>
            <a:endParaRPr lang="sr-Cyrl-R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Органолептичка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испитивања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Испитивање изгледа, боје, мириса, конзистенције и хомогености препарата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Гелови не смеју да имају грудвице и зрнца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Лакови морају да имају ситне капљице које не смеју да буду лепљиве</a:t>
            </a: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Физичка стабилност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Испитивање се врши на повишеној температури (стрес тестови)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 собној температури у предвиђеном року трајања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6048672"/>
          </a:xfrm>
        </p:spPr>
        <p:txBody>
          <a:bodyPr/>
          <a:lstStyle/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 код препарата који се задржавају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дуже време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 кожи мора да буде 3,5-8,0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Одређивање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реолошких карактеристика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врши се помоћу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ротационог вискозиметра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Производи паковани под притиском испитују се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количину пуњења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оштећења контејнера и вентила и проходност вентила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sr-Cyrl-RS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 ЗА ПРАЊЕ</a:t>
            </a:r>
            <a:endParaRPr lang="en-US" sz="36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424936" cy="532859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основни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састојци шампона за косу и имају улогу да 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уклоне нечистоће са косе и коже </a:t>
            </a:r>
            <a:r>
              <a:rPr lang="sr-Cyrl-R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главе</a:t>
            </a:r>
          </a:p>
          <a:p>
            <a:pPr algn="just">
              <a:buFont typeface="Wingdings" pitchFamily="2" charset="2"/>
              <a:buChar char="Ø"/>
            </a:pPr>
            <a:endParaRPr lang="sr-Cyrl-R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хидрофилних површински активних материја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 ХЛБ вредношћу од 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13-15</a:t>
            </a:r>
          </a:p>
          <a:p>
            <a:pPr algn="just">
              <a:buFont typeface="Wingdings" pitchFamily="2" charset="2"/>
              <a:buChar char="Ø"/>
            </a:pPr>
            <a:endParaRPr lang="sr-Cyrl-R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смањују површински напон између воде и нечистоћа на коси, као и између нерастворљивих нечистоћа и површине длаке, 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олакшавајући тако њихову солубилизацију, суспендовање или </a:t>
            </a:r>
            <a:r>
              <a:rPr lang="sr-Cyrl-R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емулговање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након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чега се уклањају испирањем заједно са пеном која је настала при шампонирању косе.</a:t>
            </a:r>
          </a:p>
          <a:p>
            <a:pPr algn="l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0486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	Улога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ТЕНЗИДА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шампонима за косу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прање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пењење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стабилизатори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повећање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вискозности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Тензиди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 у шапонима означени као: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основни (примарни)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помоћни (секундарни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Основни (примарни) тензиди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3931920" cy="4389120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Анјонске ПАМ: </a:t>
            </a:r>
          </a:p>
          <a:p>
            <a:pPr>
              <a:buClr>
                <a:srgbClr val="002060"/>
              </a:buClr>
              <a:buNone/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 сулфати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 етар сулфати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облику натријумових, магнезијумових, амонијумових, триетаноламинских или моноетаноламинских – соли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Најчешће се користи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натријум лаурил сулфат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натријум лаурет сулфат и др.</a:t>
            </a:r>
          </a:p>
          <a:p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9992" y="2132856"/>
            <a:ext cx="4147944" cy="4389120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Амфотерне ПАМ: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етаин (коко бетаин)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Н-супституисани алкиламиди (коко-амфо-глицинат)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Н-алкил аминопропионат (натријум лаурил аминопропионат)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27584" y="1052736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Обезбеђују добро прање и пењење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 бити анјонске и амфотерне ПАМ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24936" cy="6264696"/>
          </a:xfrm>
        </p:spPr>
        <p:txBody>
          <a:bodyPr>
            <a:normAutofit/>
          </a:bodyPr>
          <a:lstStyle/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 сулфати</a:t>
            </a:r>
            <a:endParaRPr lang="sr-Cyrl-R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задовољавајућа моћ прања и пењења, остављају добар сјај на коси, релативно јефтини</a:t>
            </a:r>
          </a:p>
          <a:p>
            <a:pPr algn="l"/>
            <a:endParaRPr lang="sr-Cyrl-RS" sz="2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изазивају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иритацију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исушивање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ако се дуже време оставе на кожи или ако се често наносе на исто место.</a:t>
            </a:r>
          </a:p>
          <a:p>
            <a:pPr algn="just"/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 би се смањио надражајни ефекат и повећала растворљивост алкил сулфата у води, остатак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масног алкохола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молекулу алкил сулфата је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етоксилован</a:t>
            </a:r>
            <a:r>
              <a:rPr lang="sr-Cyrl-R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 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извесном количином 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етиленоксида</a:t>
            </a:r>
            <a:r>
              <a:rPr lang="sr-Cyrl-R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па су тако добијени </a:t>
            </a:r>
            <a:r>
              <a:rPr lang="sr-Cyrl-RS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алкил етар </a:t>
            </a:r>
            <a:r>
              <a:rPr lang="sr-Cyrl-R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сулфати</a:t>
            </a:r>
            <a:endParaRPr lang="sr-Cyrl-R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424936" cy="6048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Алкил етар сулфати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Имају способност прања сличну алкил сулфатима, производе обилну количину пене, која је ваздушаста, блага и брзо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настаје</a:t>
            </a: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endParaRPr lang="sr-Cyrl-RS" sz="2500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За стабилизацију пене у шампонима, где су примарни тензиди алкил сулфати и алкил етар сулфати, додају се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секундарни тензиди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као што су </a:t>
            </a:r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амфотерни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    коко-амидо-пропил-бетаин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или нејонски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алканоламиди</a:t>
            </a: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7-6D52-4509-9AE6-88441E6226B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1672</TotalTime>
  <Words>2880</Words>
  <Application>Microsoft Office PowerPoint</Application>
  <PresentationFormat>On-screen Show (4:3)</PresentationFormat>
  <Paragraphs>408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Aspect</vt:lpstr>
      <vt:lpstr>Индустријска фармација са козметологијом Предавање 5   </vt:lpstr>
      <vt:lpstr>ШАМПОНИ ЗА КОСУ</vt:lpstr>
      <vt:lpstr>Slide 3</vt:lpstr>
      <vt:lpstr>Slide 4</vt:lpstr>
      <vt:lpstr>СРЕДСТВА ЗА ПРАЊЕ</vt:lpstr>
      <vt:lpstr>Slide 6</vt:lpstr>
      <vt:lpstr>Основни (примарни) тензиди </vt:lpstr>
      <vt:lpstr>Slide 8</vt:lpstr>
      <vt:lpstr>Slide 9</vt:lpstr>
      <vt:lpstr>Помоћни (секундарни) тензиди</vt:lpstr>
      <vt:lpstr>Slide 11</vt:lpstr>
      <vt:lpstr>АДИТИВИ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ВРСТЕ И ОСОБИНЕ ШАМПОНА ЗА КОСУ</vt:lpstr>
      <vt:lpstr>Slide 26</vt:lpstr>
      <vt:lpstr>Шампони против перути</vt:lpstr>
      <vt:lpstr>Slide 28</vt:lpstr>
      <vt:lpstr>Шампони типа ,,2 у 1“ </vt:lpstr>
      <vt:lpstr>Slide 30</vt:lpstr>
      <vt:lpstr>Шампони за бебе</vt:lpstr>
      <vt:lpstr>Slide 32</vt:lpstr>
      <vt:lpstr>ИСПИТИВАЊЕ ШАМПОНА ЗА КОСУ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Ksenija</dc:creator>
  <cp:lastModifiedBy>Anica Petković</cp:lastModifiedBy>
  <cp:revision>69</cp:revision>
  <dcterms:created xsi:type="dcterms:W3CDTF">2018-09-22T18:56:52Z</dcterms:created>
  <dcterms:modified xsi:type="dcterms:W3CDTF">2023-09-03T17:05:14Z</dcterms:modified>
</cp:coreProperties>
</file>